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728" r:id="rId3"/>
    <p:sldId id="803" r:id="rId4"/>
    <p:sldId id="809" r:id="rId5"/>
    <p:sldId id="827" r:id="rId6"/>
    <p:sldId id="810" r:id="rId7"/>
    <p:sldId id="811" r:id="rId8"/>
    <p:sldId id="813" r:id="rId9"/>
    <p:sldId id="814" r:id="rId10"/>
    <p:sldId id="829" r:id="rId11"/>
    <p:sldId id="865" r:id="rId12"/>
    <p:sldId id="866" r:id="rId13"/>
    <p:sldId id="835" r:id="rId14"/>
    <p:sldId id="836" r:id="rId15"/>
    <p:sldId id="837" r:id="rId16"/>
    <p:sldId id="843" r:id="rId17"/>
    <p:sldId id="838" r:id="rId18"/>
    <p:sldId id="839" r:id="rId19"/>
    <p:sldId id="840" r:id="rId20"/>
    <p:sldId id="841" r:id="rId21"/>
    <p:sldId id="844" r:id="rId22"/>
    <p:sldId id="845" r:id="rId23"/>
    <p:sldId id="846" r:id="rId24"/>
    <p:sldId id="847" r:id="rId25"/>
    <p:sldId id="848" r:id="rId26"/>
    <p:sldId id="820" r:id="rId27"/>
    <p:sldId id="821" r:id="rId28"/>
    <p:sldId id="822" r:id="rId29"/>
    <p:sldId id="824" r:id="rId30"/>
    <p:sldId id="825" r:id="rId31"/>
    <p:sldId id="826" r:id="rId32"/>
    <p:sldId id="849" r:id="rId33"/>
    <p:sldId id="850" r:id="rId34"/>
    <p:sldId id="851" r:id="rId35"/>
    <p:sldId id="830" r:id="rId36"/>
    <p:sldId id="831" r:id="rId37"/>
    <p:sldId id="852" r:id="rId38"/>
    <p:sldId id="853" r:id="rId39"/>
    <p:sldId id="854" r:id="rId40"/>
    <p:sldId id="855" r:id="rId41"/>
    <p:sldId id="856" r:id="rId42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>
      <p:cViewPr varScale="1">
        <p:scale>
          <a:sx n="106" d="100"/>
          <a:sy n="106" d="100"/>
        </p:scale>
        <p:origin x="18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51D09-B048-4B4C-B60E-7C6E2F779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B9079E-8CA2-4341-80E6-9BAE7D6BE26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8EBA19-FE61-7448-9F5D-80EB5B0EE6D5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8704AD-08D3-A348-99AF-4CB7496519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9FD3E95-D11A-034C-8A9C-CAA266242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2C5B3-3401-F648-AB5F-07A2C6DF3D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B604E-EC08-5046-9A78-13C2D1B5A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AEEBED-D4C0-5941-9E47-D41FCBD2C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>
            <a:extLst>
              <a:ext uri="{FF2B5EF4-FFF2-40B4-BE49-F238E27FC236}">
                <a16:creationId xmlns:a16="http://schemas.microsoft.com/office/drawing/2014/main" id="{73FB3B1A-2E93-0B47-9779-777C2B118D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>
            <a:extLst>
              <a:ext uri="{FF2B5EF4-FFF2-40B4-BE49-F238E27FC236}">
                <a16:creationId xmlns:a16="http://schemas.microsoft.com/office/drawing/2014/main" id="{5701F37A-D96D-7341-B67E-2F08C14E08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29DA4062-39B1-C74A-B77A-4E353878A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0051A1-DE67-1845-AC3D-C6300DDB2AB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ED46A10-285B-3C4E-8249-4DC2D39AE9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DC7E2A49-7597-8E4D-B9AA-2CE1AB563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42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D55B7ADC-7B8A-5B48-866F-122F21ED32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87B07598-968A-6A48-B1FC-878212E42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009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B928FAB-3A10-064B-8A03-917BC6E88A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D22B468D-05FA-7849-B8F7-9E645CEE5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57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C5A11-FC23-A04B-89F8-B2C20171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AE03-A390-FF4C-92F5-4956CA62C2E4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07664-B085-644E-8BB1-A7DF8B50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1F889-F5B2-D74B-95E2-B1787EC0C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F37E7-33D0-4C4E-B75E-3AD6FD04DF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50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639DA-006F-8842-A0BB-21B5815EB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7539D-06E6-7748-9BA4-D22567E02F06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2349C-52E1-BE40-B359-313D3A99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41172-E479-0843-B803-587F7C94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F56E-F111-8244-8DC6-814EB4A21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54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6B255-0CC7-8147-BAEB-C09CB3D3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02B6C-B476-9B40-897B-845FF8AA2FE3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EF28B-9195-024D-B07E-5FE2011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4E9EC-AD2E-844E-A34D-B3E762A7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4D29-AE09-5C40-88DA-D06B3A64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44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F199-7BCD-A84F-AD13-D2165968C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683B9-7E06-EB44-8ABC-0009BD58B4AF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AFA6F-9F17-9044-BBE8-7AA81313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9EA7-F5D2-174D-B4B5-E6FEB94B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871-0CF1-5745-80C5-3941533FDD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3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5D089-8104-7B43-A3BB-DFAF243C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E46F8-C5BF-724E-A54D-AB27584BAF2F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08B93-BD6A-9441-B5BA-A1A905B2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CEC2-1380-7249-BFF0-85B075D4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4AD9-D9F2-3D45-BB6F-4DD5C114B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3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C820B2-98C1-484A-BCA8-1F9B96C2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6043-8BF4-8049-8FE6-AFC591F10103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50523E-3E26-2E4E-9720-B2A7AA79B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4253D0-09E9-FC41-B415-7848E8FB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BBE2-F47F-D74E-A2A4-1F68902503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77D358-9604-3949-8638-935D70837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4D5F6-028F-E54C-ACAE-6AA97CCFC375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5DF6578-B2C4-A941-B7F2-2D8ABE9BA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C0D453-F79D-C147-9256-E1A48D19B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6D9F1-99CC-C941-92AD-B4D3E4FA2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9E4C4E-DA8D-9948-907A-AAA724EE1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FADDD-6460-0A4B-A717-F75E3089D5CD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D907C0-8AD4-0440-B869-13534BEC2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F71205-79C3-9A46-A9A8-6772AEE4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7AEF-27E4-694A-8BE8-506CEA0FD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51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24D01E1-69AD-8149-80D5-3281FB9CC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953-635B-2840-9087-4CA4B360A0C6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334E721-6EAC-2340-93A2-D55419BF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523D97-A905-AA4B-A25B-F54D9066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AB29F-5C47-5B40-A77F-21C61A014C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190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A59314-E752-EA4A-8F87-FC11581ED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C8F10-83FE-1243-A25F-2ABCBCDC8562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5AB19C-B2A3-3849-927C-C32E070C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CC3AE8-AB72-7E48-929F-C51587895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C770-D684-C54E-893F-4502301832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0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4C814E-4A3F-7E4D-A9D1-8138FCBC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880B-A4B6-3A4D-ACAA-DAC0DE113E00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BD9C69-E24E-BC4F-83E9-DCD064C8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4DBF18-8EA6-DA43-BEF0-9E427EC6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2C56E-73D0-B840-B0C0-C722BFA06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15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BB1562-9EF2-9C4E-90B2-C6CF632C45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05766F-C493-9241-BEFA-CE86817BF6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2939E-5010-1944-B342-306F1B242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6E1EA9-FE46-1044-BAB4-A44682AD90DC}" type="datetimeFigureOut">
              <a:rPr lang="en-US" altLang="en-US"/>
              <a:pPr>
                <a:defRPr/>
              </a:pPr>
              <a:t>3/30/20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3B475-2694-BA45-A183-C2A8B43C4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13037-132C-594C-91F7-94AADDD0C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D276B7C-A90C-4A46-939C-1CD41040EA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ylervigen.com/spurious-correlation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uh2w2sFRMI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archotol.ama-assn.org/cgi/reprint/130/3/30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D228B833-82F8-E648-B9E2-D9623D0F0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Cancer Biology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Biol 445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925FD-61BB-E641-B922-7D4F705C4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667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Spring 2020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Dr. Heidi Super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Lecture 23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3-30-2020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FCB2F22-A67D-1C4E-999B-1E194F39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1231E9D-BE53-CB47-B100-51082AFA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65407399-7C59-5D4B-A8A9-048F19A3DD8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681956" y="2572544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% of those exposed who get cancer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4AF14-65E8-C24F-9C05-D9640F93CF45}"/>
              </a:ext>
            </a:extLst>
          </p:cNvPr>
          <p:cNvSpPr/>
          <p:nvPr/>
        </p:nvSpPr>
        <p:spPr>
          <a:xfrm>
            <a:off x="44450" y="2209800"/>
            <a:ext cx="260350" cy="165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24F2A-DAC2-0A47-A3E7-493048F3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4913"/>
            <a:ext cx="6400800" cy="64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5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7FCB2F22-A67D-1C4E-999B-1E194F39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C1231E9D-BE53-CB47-B100-51082AFAB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</p:txBody>
      </p:sp>
      <p:sp>
        <p:nvSpPr>
          <p:cNvPr id="21508" name="TextBox 4">
            <a:extLst>
              <a:ext uri="{FF2B5EF4-FFF2-40B4-BE49-F238E27FC236}">
                <a16:creationId xmlns:a16="http://schemas.microsoft.com/office/drawing/2014/main" id="{65407399-7C59-5D4B-A8A9-048F19A3DD8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681956" y="2572544"/>
            <a:ext cx="419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% of those exposed who get cancer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4AF14-65E8-C24F-9C05-D9640F93CF45}"/>
              </a:ext>
            </a:extLst>
          </p:cNvPr>
          <p:cNvSpPr/>
          <p:nvPr/>
        </p:nvSpPr>
        <p:spPr>
          <a:xfrm>
            <a:off x="44450" y="2209800"/>
            <a:ext cx="260350" cy="1652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824F2A-DAC2-0A47-A3E7-493048F3E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90" y="310439"/>
            <a:ext cx="6183310" cy="62729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98B109-FC8A-7242-99F8-D25BB6D015C7}"/>
              </a:ext>
            </a:extLst>
          </p:cNvPr>
          <p:cNvSpPr txBox="1"/>
          <p:nvPr/>
        </p:nvSpPr>
        <p:spPr>
          <a:xfrm>
            <a:off x="4876800" y="5340368"/>
            <a:ext cx="3693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Concentration that affects 50 % of test subjects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5AC1F-22B6-F94B-8275-AD94511A4511}"/>
              </a:ext>
            </a:extLst>
          </p:cNvPr>
          <p:cNvSpPr txBox="1"/>
          <p:nvPr/>
        </p:nvSpPr>
        <p:spPr>
          <a:xfrm>
            <a:off x="2819399" y="6551096"/>
            <a:ext cx="381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Concentration of the chemical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CBE575-89B6-EF46-86D4-0E69BA482985}"/>
              </a:ext>
            </a:extLst>
          </p:cNvPr>
          <p:cNvCxnSpPr>
            <a:cxnSpLocks/>
          </p:cNvCxnSpPr>
          <p:nvPr/>
        </p:nvCxnSpPr>
        <p:spPr>
          <a:xfrm flipH="1">
            <a:off x="4419600" y="5672013"/>
            <a:ext cx="381000" cy="323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44FB47-7596-6548-8F01-4AD86A40A3A9}"/>
              </a:ext>
            </a:extLst>
          </p:cNvPr>
          <p:cNvCxnSpPr>
            <a:cxnSpLocks/>
          </p:cNvCxnSpPr>
          <p:nvPr/>
        </p:nvCxnSpPr>
        <p:spPr>
          <a:xfrm>
            <a:off x="2028905" y="5708967"/>
            <a:ext cx="417682" cy="249255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35A4259-0C51-4341-A34C-A9ED0B1930DC}"/>
              </a:ext>
            </a:extLst>
          </p:cNvPr>
          <p:cNvSpPr txBox="1"/>
          <p:nvPr/>
        </p:nvSpPr>
        <p:spPr>
          <a:xfrm>
            <a:off x="108619" y="5087034"/>
            <a:ext cx="369369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Threshold---Concentration that has any affect</a:t>
            </a:r>
          </a:p>
        </p:txBody>
      </p:sp>
    </p:spTree>
    <p:extLst>
      <p:ext uri="{BB962C8B-B14F-4D97-AF65-F5344CB8AC3E}">
        <p14:creationId xmlns:p14="http://schemas.microsoft.com/office/powerpoint/2010/main" val="1224948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2386-E03F-0D4A-BD98-F78F17D2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D9EF0-5FD1-1347-94A2-905B1D79C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 the concentration measured is called LC50  (for the concentration that is lethal to 50% of the test subjects)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endParaRPr lang="en-US" dirty="0"/>
          </a:p>
          <a:p>
            <a:r>
              <a:rPr lang="en-US" dirty="0"/>
              <a:t>LD50 (lethal dose for 50% of the test subjects)</a:t>
            </a:r>
          </a:p>
        </p:txBody>
      </p:sp>
    </p:spTree>
    <p:extLst>
      <p:ext uri="{BB962C8B-B14F-4D97-AF65-F5344CB8AC3E}">
        <p14:creationId xmlns:p14="http://schemas.microsoft.com/office/powerpoint/2010/main" val="2136688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B852DAA-5FFC-AF48-91AD-318B76B6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3112F66-6FAC-C346-81F4-C77A265DAD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Who studies cancer as a disease?</a:t>
            </a:r>
          </a:p>
          <a:p>
            <a:pPr lvl="1"/>
            <a:r>
              <a:rPr lang="en-US" altLang="en-US"/>
              <a:t>Attempting to find direct causes and mechanism for spread?</a:t>
            </a:r>
          </a:p>
          <a:p>
            <a:pPr lvl="1"/>
            <a:r>
              <a:rPr lang="en-US" altLang="en-US" sz="4000" b="1"/>
              <a:t>Epidemiologists</a:t>
            </a:r>
            <a:r>
              <a:rPr lang="en-US" altLang="en-US" sz="4000"/>
              <a:t>—</a:t>
            </a:r>
          </a:p>
          <a:p>
            <a:pPr lvl="2"/>
            <a:r>
              <a:rPr lang="en-US" altLang="en-US" sz="3200"/>
              <a:t>Local and state health departments</a:t>
            </a:r>
          </a:p>
          <a:p>
            <a:pPr lvl="2"/>
            <a:r>
              <a:rPr lang="en-US" altLang="en-US" sz="3200"/>
              <a:t>National organizations</a:t>
            </a:r>
          </a:p>
          <a:p>
            <a:pPr lvl="3"/>
            <a:r>
              <a:rPr lang="en-US" altLang="en-US" sz="2800"/>
              <a:t>Centers for Disease Control (CDC)</a:t>
            </a:r>
          </a:p>
          <a:p>
            <a:pPr lvl="1"/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350174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E660E697-12A6-8541-9D24-F7AC3D00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48E3B6BC-1A15-5C43-9E41-428487472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First studies in epidemiology attempt  relate disease </a:t>
            </a:r>
            <a:r>
              <a:rPr lang="en-US" altLang="en-US" b="1" i="1"/>
              <a:t>incidence</a:t>
            </a:r>
            <a:r>
              <a:rPr lang="en-US" altLang="en-US"/>
              <a:t> or death to some factor.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 lvl="1"/>
            <a:r>
              <a:rPr lang="en-US" altLang="en-US"/>
              <a:t>4-7</a:t>
            </a:r>
          </a:p>
        </p:txBody>
      </p:sp>
    </p:spTree>
    <p:extLst>
      <p:ext uri="{BB962C8B-B14F-4D97-AF65-F5344CB8AC3E}">
        <p14:creationId xmlns:p14="http://schemas.microsoft.com/office/powerpoint/2010/main" val="186466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figure 11-02">
            <a:extLst>
              <a:ext uri="{FF2B5EF4-FFF2-40B4-BE49-F238E27FC236}">
                <a16:creationId xmlns:a16="http://schemas.microsoft.com/office/drawing/2014/main" id="{19AB1526-054F-CA4D-B95B-D5CC173E2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5700"/>
            <a:ext cx="8531225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 Box 3">
            <a:extLst>
              <a:ext uri="{FF2B5EF4-FFF2-40B4-BE49-F238E27FC236}">
                <a16:creationId xmlns:a16="http://schemas.microsoft.com/office/drawing/2014/main" id="{33A8D911-4F12-A448-BF23-B0B5E5131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/>
              <a:t>Figure 11.2 </a:t>
            </a:r>
            <a:r>
              <a:rPr lang="en-US" altLang="en-US" sz="1100" i="1"/>
              <a:t> The Biology of Cancer</a:t>
            </a:r>
            <a:r>
              <a:rPr lang="en-US" altLang="en-US" sz="1100"/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1223836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9B217D45-84EB-5140-9F36-E9C09A5D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3CA77FC4-974C-EA4E-88CC-853C97ABC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 careful not to confuse correlation with causation.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>
                <a:hlinkClick r:id="rId2"/>
              </a:rPr>
              <a:t>http://www.tylervigen.com/spurious-correlations</a:t>
            </a:r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58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321B8ADA-E27D-1641-9B01-E067E0F86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7B10A086-AC95-6347-B6F1-7A6B725C9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Epidemiologist try to eliminate unseen factors that might influence/</a:t>
            </a:r>
            <a:r>
              <a:rPr lang="en-US" b="1" i="1" dirty="0"/>
              <a:t>bias</a:t>
            </a:r>
            <a:r>
              <a:rPr lang="en-US" dirty="0"/>
              <a:t> how cancer and an environmental factor are connected.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50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78A7522-81D8-A240-9F0E-7ECACE76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/>
              <a:t>Your text mentions several catagories of bias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FB58F3D-D769-7C4A-BED1-083AFDB4F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Detection bias-</a:t>
            </a:r>
            <a:r>
              <a:rPr lang="en-US" altLang="en-US"/>
              <a:t>--many diseases are simply easier to detect than they were in the past.  </a:t>
            </a:r>
          </a:p>
          <a:p>
            <a:pPr lvl="1"/>
            <a:r>
              <a:rPr lang="en-US" altLang="en-US"/>
              <a:t>e. g. Prostate cancer rates may have seemed to rise, but the rise, in part is due to widespread use of the PSA test and education about checkups.</a:t>
            </a:r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176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6FF2F6F0-3E96-0447-A62C-9E6663A54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72F630E7-9FF3-F24C-AF57-3E1F87F5B5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Selection bias</a:t>
            </a:r>
            <a:r>
              <a:rPr lang="en-US" altLang="en-US"/>
              <a:t>:</a:t>
            </a:r>
          </a:p>
          <a:p>
            <a:pPr lvl="1"/>
            <a:r>
              <a:rPr lang="en-US" altLang="en-US"/>
              <a:t>A cross section of the population may  not represent the general population, or may have underlying health problems that skew the data.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Healthy controls may not represent the average person either.</a:t>
            </a:r>
          </a:p>
        </p:txBody>
      </p:sp>
    </p:spTree>
    <p:extLst>
      <p:ext uri="{BB962C8B-B14F-4D97-AF65-F5344CB8AC3E}">
        <p14:creationId xmlns:p14="http://schemas.microsoft.com/office/powerpoint/2010/main" val="1642545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7B01-6537-4A49-8383-0A29910FF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7772400" cy="1143000"/>
          </a:xfrm>
        </p:spPr>
        <p:txBody>
          <a:bodyPr/>
          <a:lstStyle/>
          <a:p>
            <a:r>
              <a:rPr lang="en-US" sz="3600" dirty="0"/>
              <a:t>Where were we?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CF3A5-B589-114D-863A-401F7E20B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67326"/>
            <a:ext cx="8686800" cy="5287962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Mutagens and carcinogens---what is the difference?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Retrospective and prospective studies of cancer in populations.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What does figure 4-2 show—why is this important to identifying a carcinogen?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Why must we be aware of the relative risk of getting a particular type of cancer before we study a particular carcinogen?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78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88368EF3-5F02-4745-8C32-3E08CF761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9727771-4E41-4E45-878D-DADC60C0BC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Publication/statistical bias</a:t>
            </a:r>
            <a:r>
              <a:rPr lang="en-US" altLang="en-US"/>
              <a:t>.</a:t>
            </a:r>
          </a:p>
          <a:p>
            <a:pPr lvl="1"/>
            <a:r>
              <a:rPr lang="en-US" altLang="en-US"/>
              <a:t>Scientists use a somewhat arbitrary cutoff of p&lt;5% for cause-effect criteria.  One study of many may show a low, but statistically significant link to cancer and thus get published in scientific literature.  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Concern may be exaggerated because the study is publishable. (When multiple similar studies aren’t)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351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AADEBC8-AACB-FC43-A393-74D4ED5FB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Limiting animal testing…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E06CCDA4-ABEA-7041-9CC3-539250C86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1975—Bruce Ames, developed a test using bacteria to see, first, if a chemical, was a mutagen.</a:t>
            </a:r>
          </a:p>
          <a:p>
            <a:pPr lvl="1"/>
            <a:r>
              <a:rPr lang="en-US" altLang="en-US"/>
              <a:t>Assumed (not yet proven) that cancer was the result of mutations.</a:t>
            </a:r>
          </a:p>
          <a:p>
            <a:pPr lvl="1"/>
            <a:r>
              <a:rPr lang="en-US" altLang="en-US"/>
              <a:t>Allowed better fine tuning of dose and comparisons of chemicals</a:t>
            </a:r>
          </a:p>
          <a:p>
            <a:pPr lvl="2"/>
            <a:r>
              <a:rPr lang="en-US" altLang="en-US"/>
              <a:t>Strong mutagens 			Potent carcinogens</a:t>
            </a:r>
          </a:p>
          <a:p>
            <a:pPr lvl="2"/>
            <a:r>
              <a:rPr lang="en-US" altLang="en-US"/>
              <a:t>Weak mutagens			Rarely carcinogens</a:t>
            </a:r>
          </a:p>
          <a:p>
            <a:pPr lvl="1"/>
            <a:endParaRPr lang="en-US" altLang="en-US"/>
          </a:p>
        </p:txBody>
      </p:sp>
      <p:sp>
        <p:nvSpPr>
          <p:cNvPr id="31747" name="Line 4">
            <a:extLst>
              <a:ext uri="{FF2B5EF4-FFF2-40B4-BE49-F238E27FC236}">
                <a16:creationId xmlns:a16="http://schemas.microsoft.com/office/drawing/2014/main" id="{C96A1250-FB45-6349-A5ED-F16D0A23B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257800"/>
            <a:ext cx="9271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Line 7">
            <a:extLst>
              <a:ext uri="{FF2B5EF4-FFF2-40B4-BE49-F238E27FC236}">
                <a16:creationId xmlns:a16="http://schemas.microsoft.com/office/drawing/2014/main" id="{FE940AF1-B84C-DA45-9920-688152EBE2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7938" y="5726113"/>
            <a:ext cx="5937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10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EB99A16C-A5B6-6143-9ECC-C7F41A818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Ames test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FBEBB0B5-2F1A-D144-B908-BED801BF8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1. Obtain test compound</a:t>
            </a:r>
          </a:p>
          <a:p>
            <a:pPr>
              <a:lnSpc>
                <a:spcPct val="90000"/>
              </a:lnSpc>
            </a:pPr>
            <a:r>
              <a:rPr lang="en-US" altLang="en-US"/>
              <a:t>2. Combine with animal cell lysate containing enzymes which might activate the test compound. (Mutagens are often metabolic intermediates of the actual compound).</a:t>
            </a:r>
          </a:p>
          <a:p>
            <a:pPr>
              <a:lnSpc>
                <a:spcPct val="90000"/>
              </a:lnSpc>
            </a:pPr>
            <a:r>
              <a:rPr lang="en-US" altLang="en-US"/>
              <a:t>3. Add to bacteria unable to grow on the media provided (mutant lacking an enzyme)</a:t>
            </a:r>
          </a:p>
          <a:p>
            <a:pPr>
              <a:lnSpc>
                <a:spcPct val="90000"/>
              </a:lnSpc>
            </a:pPr>
            <a:r>
              <a:rPr lang="en-US" altLang="en-US"/>
              <a:t>4. Look for revertants which CAN grow on the incomplete medium.</a:t>
            </a:r>
          </a:p>
        </p:txBody>
      </p:sp>
    </p:spTree>
    <p:extLst>
      <p:ext uri="{BB962C8B-B14F-4D97-AF65-F5344CB8AC3E}">
        <p14:creationId xmlns:p14="http://schemas.microsoft.com/office/powerpoint/2010/main" val="47252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2">
            <a:extLst>
              <a:ext uri="{FF2B5EF4-FFF2-40B4-BE49-F238E27FC236}">
                <a16:creationId xmlns:a16="http://schemas.microsoft.com/office/drawing/2014/main" id="{C5EF407A-83A9-7749-A76E-A04B2836F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2.24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  <p:pic>
        <p:nvPicPr>
          <p:cNvPr id="33794" name="Picture 3" descr="figure 2-24">
            <a:extLst>
              <a:ext uri="{FF2B5EF4-FFF2-40B4-BE49-F238E27FC236}">
                <a16:creationId xmlns:a16="http://schemas.microsoft.com/office/drawing/2014/main" id="{EFD743CD-37BC-2748-B0AE-E7772048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379413"/>
            <a:ext cx="5505450" cy="609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9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A2CF6524-558B-B745-B2CB-4D3AED3D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2AFD043F-0977-8C4A-B0AE-069D8E127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Testing of many compounds shows excellent correlation in mutagenicity and carcinogenicity.</a:t>
            </a:r>
          </a:p>
          <a:p>
            <a:endParaRPr lang="en-US" altLang="en-US"/>
          </a:p>
          <a:p>
            <a:r>
              <a:rPr lang="en-US" altLang="en-US"/>
              <a:t>The following slide compares mutagenicity in bacteria with ability to cause tumors in mice for several chemicals.  Carefully study and compare.  </a:t>
            </a:r>
          </a:p>
        </p:txBody>
      </p:sp>
    </p:spTree>
    <p:extLst>
      <p:ext uri="{BB962C8B-B14F-4D97-AF65-F5344CB8AC3E}">
        <p14:creationId xmlns:p14="http://schemas.microsoft.com/office/powerpoint/2010/main" val="232092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figure 2-25">
            <a:extLst>
              <a:ext uri="{FF2B5EF4-FFF2-40B4-BE49-F238E27FC236}">
                <a16:creationId xmlns:a16="http://schemas.microsoft.com/office/drawing/2014/main" id="{93852DA7-0662-0345-A87B-9C2433F5B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381000"/>
            <a:ext cx="6154738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ext Box 3">
            <a:extLst>
              <a:ext uri="{FF2B5EF4-FFF2-40B4-BE49-F238E27FC236}">
                <a16:creationId xmlns:a16="http://schemas.microsoft.com/office/drawing/2014/main" id="{CDD9798B-2237-804D-A9BE-42CAFC35C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100">
                <a:ea typeface="ヒラギノ角ゴ Pro W3" panose="020B0300000000000000" pitchFamily="34" charset="-128"/>
              </a:rPr>
              <a:t>Figure 2.25 </a:t>
            </a:r>
            <a:r>
              <a:rPr lang="en-US" altLang="en-US" sz="1100" i="1">
                <a:ea typeface="ヒラギノ角ゴ Pro W3" panose="020B0300000000000000" pitchFamily="34" charset="-128"/>
              </a:rPr>
              <a:t> The Biology of Cancer</a:t>
            </a:r>
            <a:r>
              <a:rPr lang="en-US" altLang="en-US" sz="1100">
                <a:ea typeface="ヒラギノ角ゴ Pro W3" panose="020B0300000000000000" pitchFamily="34" charset="-128"/>
              </a:rPr>
              <a:t> (© Garland Science 2007)</a:t>
            </a:r>
          </a:p>
        </p:txBody>
      </p:sp>
    </p:spTree>
    <p:extLst>
      <p:ext uri="{BB962C8B-B14F-4D97-AF65-F5344CB8AC3E}">
        <p14:creationId xmlns:p14="http://schemas.microsoft.com/office/powerpoint/2010/main" val="3413765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DAE354C-A13D-BF47-AFEF-44AAF0017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Ames tests/Animal testing </a:t>
            </a:r>
            <a:r>
              <a:rPr lang="en-US" sz="4000" u="sng" dirty="0"/>
              <a:t>fail to identify</a:t>
            </a:r>
            <a:r>
              <a:rPr lang="en-US" sz="4000" dirty="0"/>
              <a:t> a class of cancer-associated agents…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5F6CF661-5B03-8D45-B54D-E997433A97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 b="1"/>
              <a:t>Tumor promoters</a:t>
            </a:r>
          </a:p>
          <a:p>
            <a:pPr lvl="1"/>
            <a:r>
              <a:rPr lang="en-US" altLang="en-US" sz="3200"/>
              <a:t>Agents that act on cells AFTER  accumulated mutations have initiated abnormal growth.</a:t>
            </a:r>
          </a:p>
          <a:p>
            <a:pPr lvl="1"/>
            <a:endParaRPr lang="en-US" altLang="en-US" sz="3200"/>
          </a:p>
          <a:p>
            <a:pPr lvl="1"/>
            <a:r>
              <a:rPr lang="en-US" altLang="en-US" sz="3200"/>
              <a:t>Most lead, indirectly, to mutations by simply increasing the rate at which the  clone of cells divide.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169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>
            <a:extLst>
              <a:ext uri="{FF2B5EF4-FFF2-40B4-BE49-F238E27FC236}">
                <a16:creationId xmlns:a16="http://schemas.microsoft.com/office/drawing/2014/main" id="{C5ECA00C-2485-3C4B-ADB3-4A8A29AC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6200"/>
            <a:ext cx="5843587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 Box 5">
            <a:extLst>
              <a:ext uri="{FF2B5EF4-FFF2-40B4-BE49-F238E27FC236}">
                <a16:creationId xmlns:a16="http://schemas.microsoft.com/office/drawing/2014/main" id="{4BDEDE70-BE23-9749-88E2-C68DE09F3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251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Tumor promoters</a:t>
            </a:r>
          </a:p>
        </p:txBody>
      </p:sp>
    </p:spTree>
    <p:extLst>
      <p:ext uri="{BB962C8B-B14F-4D97-AF65-F5344CB8AC3E}">
        <p14:creationId xmlns:p14="http://schemas.microsoft.com/office/powerpoint/2010/main" val="1125252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62EAF262-CE2F-2C4A-9BCA-B56297C6F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most important factor…?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AB81F09C-E173-B949-AC7A-2502F5A38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AGE!</a:t>
            </a:r>
          </a:p>
          <a:p>
            <a:endParaRPr lang="en-US" altLang="en-US"/>
          </a:p>
          <a:p>
            <a:pPr lvl="1"/>
            <a:r>
              <a:rPr lang="en-US" altLang="en-US"/>
              <a:t>Figure 4-4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55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9A85EF4-8F30-1541-AAC3-DB99C955D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Cancer….is it in the genes or environment/behaviors?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10DC96A5-673A-C14C-9639-A0D19191B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Figure 4-4 (genetic comparison)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Figure 4-6 (country to country comparison)</a:t>
            </a:r>
          </a:p>
        </p:txBody>
      </p:sp>
    </p:spTree>
    <p:extLst>
      <p:ext uri="{BB962C8B-B14F-4D97-AF65-F5344CB8AC3E}">
        <p14:creationId xmlns:p14="http://schemas.microsoft.com/office/powerpoint/2010/main" val="374572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248F6EE5-49D2-214D-8517-39C29282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EE9088E3-3E8E-054C-B845-772D94EC8D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What’s an IACUC?  Why is it important to have one at any institution doing research involving animals?</a:t>
            </a:r>
          </a:p>
        </p:txBody>
      </p:sp>
    </p:spTree>
    <p:extLst>
      <p:ext uri="{BB962C8B-B14F-4D97-AF65-F5344CB8AC3E}">
        <p14:creationId xmlns:p14="http://schemas.microsoft.com/office/powerpoint/2010/main" val="2784321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9F78D86D-A0F4-7B4C-BCCB-48ECA17C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Behavioral risks…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6187BD13-CC88-884E-A337-4854D8396D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Tobacco use:</a:t>
            </a:r>
          </a:p>
          <a:p>
            <a:pPr lvl="1"/>
            <a:r>
              <a:rPr lang="en-US" altLang="en-US"/>
              <a:t>Estimated that smoking is still responsible for about 30% of all cancer deaths.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045979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0A2EC7D5-4C57-E445-BEFE-0C351C70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F4B1D53E-4968-4648-8EE5-526B6BDE0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Cigarettes/tobacco smoke are choc full of chemical carcinogens.</a:t>
            </a:r>
          </a:p>
          <a:p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Table 4-2</a:t>
            </a:r>
          </a:p>
        </p:txBody>
      </p:sp>
    </p:spTree>
    <p:extLst>
      <p:ext uri="{BB962C8B-B14F-4D97-AF65-F5344CB8AC3E}">
        <p14:creationId xmlns:p14="http://schemas.microsoft.com/office/powerpoint/2010/main" val="3607186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>
            <a:extLst>
              <a:ext uri="{FF2B5EF4-FFF2-40B4-BE49-F238E27FC236}">
                <a16:creationId xmlns:a16="http://schemas.microsoft.com/office/drawing/2014/main" id="{7ED4CF1D-5020-DD43-AAD8-8DE7CE7B8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5058" name="Content Placeholder 2">
            <a:extLst>
              <a:ext uri="{FF2B5EF4-FFF2-40B4-BE49-F238E27FC236}">
                <a16:creationId xmlns:a16="http://schemas.microsoft.com/office/drawing/2014/main" id="{1CDB75FA-14F9-884B-B970-ED51C5CF0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Despite the challenge in linking cause to disease, smoking is unquestionably the largest risk-factor for many types of cancer.</a:t>
            </a:r>
          </a:p>
          <a:p>
            <a:pPr lvl="1"/>
            <a:r>
              <a:rPr lang="en-US" altLang="en-US"/>
              <a:t>Cause-effect criteria?</a:t>
            </a:r>
          </a:p>
          <a:p>
            <a:pPr lvl="2"/>
            <a:r>
              <a:rPr lang="en-US" altLang="en-US"/>
              <a:t>Cause precedes the disease.</a:t>
            </a:r>
          </a:p>
          <a:p>
            <a:pPr lvl="2"/>
            <a:r>
              <a:rPr lang="en-US" altLang="en-US"/>
              <a:t>Overlap or parallel trends</a:t>
            </a:r>
          </a:p>
          <a:p>
            <a:pPr lvl="2"/>
            <a:r>
              <a:rPr lang="en-US" altLang="en-US"/>
              <a:t>Dose-response effect </a:t>
            </a:r>
          </a:p>
          <a:p>
            <a:pPr lvl="2"/>
            <a:r>
              <a:rPr lang="en-US" altLang="en-US"/>
              <a:t>Statistical significance and &gt; 2-fold increase</a:t>
            </a:r>
          </a:p>
          <a:p>
            <a:pPr lvl="2"/>
            <a:r>
              <a:rPr lang="en-US" altLang="en-US"/>
              <a:t>Elimination of bias</a:t>
            </a:r>
          </a:p>
        </p:txBody>
      </p:sp>
    </p:spTree>
    <p:extLst>
      <p:ext uri="{BB962C8B-B14F-4D97-AF65-F5344CB8AC3E}">
        <p14:creationId xmlns:p14="http://schemas.microsoft.com/office/powerpoint/2010/main" val="1901292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970975F0-E17D-B74A-8F73-1BDB04586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4F86AC24-4347-4D46-A4F4-0D1026143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Figures 4-7</a:t>
            </a:r>
          </a:p>
          <a:p>
            <a:r>
              <a:rPr lang="en-US" altLang="en-US"/>
              <a:t>4-9</a:t>
            </a:r>
          </a:p>
          <a:p>
            <a:r>
              <a:rPr lang="en-US" altLang="en-US"/>
              <a:t>4-8</a:t>
            </a:r>
          </a:p>
        </p:txBody>
      </p:sp>
    </p:spTree>
    <p:extLst>
      <p:ext uri="{BB962C8B-B14F-4D97-AF65-F5344CB8AC3E}">
        <p14:creationId xmlns:p14="http://schemas.microsoft.com/office/powerpoint/2010/main" val="297006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>
            <a:extLst>
              <a:ext uri="{FF2B5EF4-FFF2-40B4-BE49-F238E27FC236}">
                <a16:creationId xmlns:a16="http://schemas.microsoft.com/office/drawing/2014/main" id="{DD35380E-1C33-E44D-B038-25D1F6532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685800"/>
            <a:ext cx="79803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4">
            <a:extLst>
              <a:ext uri="{FF2B5EF4-FFF2-40B4-BE49-F238E27FC236}">
                <a16:creationId xmlns:a16="http://schemas.microsoft.com/office/drawing/2014/main" id="{1DCAFD69-90E1-B44E-9781-DE34F27E4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"/>
            <a:ext cx="4419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Lung cancer Incidence</a:t>
            </a:r>
            <a:r>
              <a:rPr lang="en-US" altLang="en-US"/>
              <a:t> </a:t>
            </a:r>
          </a:p>
          <a:p>
            <a:r>
              <a:rPr lang="en-US" altLang="en-US"/>
              <a:t>Age adjusted rate/100,000 people</a:t>
            </a:r>
          </a:p>
        </p:txBody>
      </p:sp>
    </p:spTree>
    <p:extLst>
      <p:ext uri="{BB962C8B-B14F-4D97-AF65-F5344CB8AC3E}">
        <p14:creationId xmlns:p14="http://schemas.microsoft.com/office/powerpoint/2010/main" val="225379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Map of the United States showing lung cancer death rates by state.">
            <a:extLst>
              <a:ext uri="{FF2B5EF4-FFF2-40B4-BE49-F238E27FC236}">
                <a16:creationId xmlns:a16="http://schemas.microsoft.com/office/drawing/2014/main" id="{36E35DE6-2C49-2D43-9A44-DC8F50CEE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685088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Box 2">
            <a:extLst>
              <a:ext uri="{FF2B5EF4-FFF2-40B4-BE49-F238E27FC236}">
                <a16:creationId xmlns:a16="http://schemas.microsoft.com/office/drawing/2014/main" id="{816B4D51-F4BA-FD4F-A724-D88CA2F3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57200"/>
            <a:ext cx="510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Lung cancer Deaths</a:t>
            </a:r>
            <a:r>
              <a:rPr lang="en-US" altLang="en-US"/>
              <a:t> </a:t>
            </a:r>
          </a:p>
          <a:p>
            <a:r>
              <a:rPr lang="en-US" altLang="en-US"/>
              <a:t>Age adjusted rate/100,000 people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206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>
            <a:extLst>
              <a:ext uri="{FF2B5EF4-FFF2-40B4-BE49-F238E27FC236}">
                <a16:creationId xmlns:a16="http://schemas.microsoft.com/office/drawing/2014/main" id="{6F0D57D0-F71D-B44F-8F33-D1B4EA325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05150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hlinkClick r:id="rId2"/>
              </a:rPr>
              <a:t>http://www.youtube.com/watch?v=zuh2w2sFRMI</a:t>
            </a:r>
            <a:endParaRPr lang="en-US" altLang="en-US"/>
          </a:p>
          <a:p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82C5CC-A5FE-DE47-814F-FA6014C66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  sobering, effective attack ad for smoking</a:t>
            </a:r>
          </a:p>
        </p:txBody>
      </p:sp>
      <p:sp>
        <p:nvSpPr>
          <p:cNvPr id="49155" name="Content Placeholder 3">
            <a:extLst>
              <a:ext uri="{FF2B5EF4-FFF2-40B4-BE49-F238E27FC236}">
                <a16:creationId xmlns:a16="http://schemas.microsoft.com/office/drawing/2014/main" id="{8BACF728-AED7-564D-9C2B-AD1672528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2007?  Why was it effective?</a:t>
            </a:r>
          </a:p>
        </p:txBody>
      </p:sp>
    </p:spTree>
    <p:extLst>
      <p:ext uri="{BB962C8B-B14F-4D97-AF65-F5344CB8AC3E}">
        <p14:creationId xmlns:p14="http://schemas.microsoft.com/office/powerpoint/2010/main" val="2099338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F4569-B551-C74C-B691-6DF8041D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Recent discovery of new type of lung cancer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634C6F10-84AA-154C-9709-2273B5DD7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Found in “never smokers”</a:t>
            </a:r>
          </a:p>
        </p:txBody>
      </p:sp>
    </p:spTree>
    <p:extLst>
      <p:ext uri="{BB962C8B-B14F-4D97-AF65-F5344CB8AC3E}">
        <p14:creationId xmlns:p14="http://schemas.microsoft.com/office/powerpoint/2010/main" val="4095219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BAB6-695E-7E40-B8CC-A06A99A5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Never-smoker lung cancer</a:t>
            </a:r>
            <a:br>
              <a:rPr lang="en-US" dirty="0"/>
            </a:br>
            <a:endParaRPr lang="en-US" dirty="0"/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D2C34AC3-FECF-444F-AC83-C9BEB636F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5257800"/>
          </a:xfrm>
        </p:spPr>
        <p:txBody>
          <a:bodyPr/>
          <a:lstStyle/>
          <a:p>
            <a:r>
              <a:rPr lang="en-US" altLang="en-US"/>
              <a:t>Accounts for as much as 15% of lung cancer cases</a:t>
            </a:r>
          </a:p>
          <a:p>
            <a:r>
              <a:rPr lang="en-US" altLang="en-US"/>
              <a:t>Molecular studies show a unique subset of DNA mutations associated with the NS lung cancer</a:t>
            </a:r>
          </a:p>
          <a:p>
            <a:r>
              <a:rPr lang="en-US" altLang="en-US"/>
              <a:t>MORE mutations than smoker-related lung cancer. (possibly more genetic instability)</a:t>
            </a:r>
          </a:p>
          <a:p>
            <a:r>
              <a:rPr lang="en-US" altLang="en-US"/>
              <a:t>Mutations in epidermal growth factor receptor (EGFR) </a:t>
            </a:r>
          </a:p>
          <a:p>
            <a:pPr lvl="2"/>
            <a:r>
              <a:rPr lang="en-US" altLang="en-US"/>
              <a:t>SOURCE: The Ninth Annual AACR Frontiers in Cancer Prevention Research Conference, 7 – 10 </a:t>
            </a:r>
            <a:r>
              <a:rPr lang="en-US" altLang="en-US" b="1"/>
              <a:t>November 2010</a:t>
            </a:r>
          </a:p>
          <a:p>
            <a:pPr lvl="2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661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stan korsemeyer">
            <a:extLst>
              <a:ext uri="{FF2B5EF4-FFF2-40B4-BE49-F238E27FC236}">
                <a16:creationId xmlns:a16="http://schemas.microsoft.com/office/drawing/2014/main" id="{AF261EF6-EDAD-C04D-B194-773556759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93863"/>
            <a:ext cx="30480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Text Box 7">
            <a:extLst>
              <a:ext uri="{FF2B5EF4-FFF2-40B4-BE49-F238E27FC236}">
                <a16:creationId xmlns:a16="http://schemas.microsoft.com/office/drawing/2014/main" id="{14711625-1D00-3441-9768-FFD0FD619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28600"/>
            <a:ext cx="5410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/>
              <a:t>Stanley Korsemeyer—Contributed tremendously to understanding of cancer---specifically, lymphoma.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Died of  NS Lung cancer  age 55</a:t>
            </a:r>
          </a:p>
        </p:txBody>
      </p:sp>
    </p:spTree>
    <p:extLst>
      <p:ext uri="{BB962C8B-B14F-4D97-AF65-F5344CB8AC3E}">
        <p14:creationId xmlns:p14="http://schemas.microsoft.com/office/powerpoint/2010/main" val="391711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A9E01877-DF15-5847-A126-285124F93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7106" name="Rectangle 3">
            <a:extLst>
              <a:ext uri="{FF2B5EF4-FFF2-40B4-BE49-F238E27FC236}">
                <a16:creationId xmlns:a16="http://schemas.microsoft.com/office/drawing/2014/main" id="{56544C5D-6CE7-B843-91F3-6A75432E8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 law requires that new chemicals be tested in animals before they are released for human use.</a:t>
            </a:r>
          </a:p>
          <a:p>
            <a:pPr lvl="1"/>
            <a:r>
              <a:rPr lang="en-US" altLang="en-US"/>
              <a:t>Components of cookware, clothing, construction materials…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Testing is not just for carcinogenicity---general health effects.</a:t>
            </a:r>
          </a:p>
        </p:txBody>
      </p:sp>
    </p:spTree>
    <p:extLst>
      <p:ext uri="{BB962C8B-B14F-4D97-AF65-F5344CB8AC3E}">
        <p14:creationId xmlns:p14="http://schemas.microsoft.com/office/powerpoint/2010/main" val="31279133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>
            <a:extLst>
              <a:ext uri="{FF2B5EF4-FFF2-40B4-BE49-F238E27FC236}">
                <a16:creationId xmlns:a16="http://schemas.microsoft.com/office/drawing/2014/main" id="{164EE610-962C-9948-AD61-C7152D57E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about alcohol?</a:t>
            </a:r>
          </a:p>
        </p:txBody>
      </p:sp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E5C5A104-73C0-0546-8D5B-4AB0DE45D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Mostly considered a </a:t>
            </a:r>
            <a:r>
              <a:rPr lang="en-US" altLang="en-US" b="1"/>
              <a:t>tumor promoter</a:t>
            </a:r>
            <a:r>
              <a:rPr lang="en-US" altLang="en-US"/>
              <a:t>—where ingestion allows contact with epithelium.</a:t>
            </a:r>
          </a:p>
          <a:p>
            <a:pPr lvl="1"/>
            <a:r>
              <a:rPr lang="en-US" altLang="en-US"/>
              <a:t>Increased cancer-risk for mouth, throat and stomach cancers</a:t>
            </a:r>
          </a:p>
          <a:p>
            <a:pPr lvl="1"/>
            <a:r>
              <a:rPr lang="en-US" altLang="en-US"/>
              <a:t>Leads to chronic inflammation—cirrhosis in liver—increased incidence of liver cancer</a:t>
            </a:r>
          </a:p>
        </p:txBody>
      </p:sp>
    </p:spTree>
    <p:extLst>
      <p:ext uri="{BB962C8B-B14F-4D97-AF65-F5344CB8AC3E}">
        <p14:creationId xmlns:p14="http://schemas.microsoft.com/office/powerpoint/2010/main" val="4051801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>
            <a:extLst>
              <a:ext uri="{FF2B5EF4-FFF2-40B4-BE49-F238E27FC236}">
                <a16:creationId xmlns:a16="http://schemas.microsoft.com/office/drawing/2014/main" id="{B6E65BDA-522F-D745-A66A-1F0357B6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495FA8A6-D81B-4E47-947B-6682ACCC1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Alcohol seems to act synergistically with tobacco in inducing cancers of the throat and mouth.</a:t>
            </a:r>
          </a:p>
          <a:p>
            <a:r>
              <a:rPr lang="en-US" altLang="en-US">
                <a:hlinkClick r:id="rId2"/>
              </a:rPr>
              <a:t>http://archotol.ama-assn.org/cgi/reprint/130/3/303</a:t>
            </a:r>
            <a:endParaRPr lang="en-US" altLang="en-US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(Paper to read)</a:t>
            </a:r>
          </a:p>
          <a:p>
            <a:r>
              <a:rPr lang="en-US" altLang="en-US"/>
              <a:t>4-10  YIKES!</a:t>
            </a:r>
          </a:p>
        </p:txBody>
      </p:sp>
    </p:spTree>
    <p:extLst>
      <p:ext uri="{BB962C8B-B14F-4D97-AF65-F5344CB8AC3E}">
        <p14:creationId xmlns:p14="http://schemas.microsoft.com/office/powerpoint/2010/main" val="90581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0AE2AE79-786F-404E-97AD-9BD91B96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Moving on….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2D9AF8D2-41EA-434C-BD24-BD0FF7428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Let’s return to mutagens/potential carcinogens…..Where do you start in showing experimentally something causes cancer?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352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BD97A5F-01E2-094A-AE36-6D01026A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carcinogens…</a:t>
            </a: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CD5C8284-9833-744A-9E6C-30D6DE78F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typical experiment.</a:t>
            </a:r>
          </a:p>
          <a:p>
            <a:pPr lvl="1"/>
            <a:r>
              <a:rPr lang="en-US" altLang="en-US"/>
              <a:t>A group of humans show a significant incidence of a specific type of cancer </a:t>
            </a:r>
          </a:p>
          <a:p>
            <a:pPr lvl="1"/>
            <a:r>
              <a:rPr lang="en-US" altLang="en-US"/>
              <a:t>Some connection/overlap is noted among the humans—same drinking water, same occupation, exposure to the same environment</a:t>
            </a:r>
          </a:p>
          <a:p>
            <a:pPr lvl="1"/>
            <a:r>
              <a:rPr lang="en-US" altLang="en-US"/>
              <a:t>Common chemical is found in the common environment.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/>
          </a:p>
          <a:p>
            <a:pPr lvl="2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09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A5BEA6A0-48D5-9C4E-BFCE-10425E0F1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Hypothesis…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CA596B7C-FC04-D049-9E66-7C8DDE73A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Chemical </a:t>
            </a:r>
            <a:r>
              <a:rPr lang="en-US" altLang="en-US" i="1" dirty="0"/>
              <a:t>X</a:t>
            </a:r>
            <a:r>
              <a:rPr lang="en-US" altLang="en-US" dirty="0"/>
              <a:t> causes cancer type </a:t>
            </a:r>
            <a:r>
              <a:rPr lang="en-US" altLang="en-US" i="1" dirty="0"/>
              <a:t>Y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Chemical is tested for mutagenic potential—in vitro (discussed soon)</a:t>
            </a:r>
          </a:p>
          <a:p>
            <a:r>
              <a:rPr lang="en-US" altLang="en-US" dirty="0"/>
              <a:t>Chemical tested in animal models. </a:t>
            </a:r>
          </a:p>
          <a:p>
            <a:pPr lvl="1"/>
            <a:r>
              <a:rPr lang="en-US" altLang="en-US" dirty="0"/>
              <a:t>Table 4-1/figure 4-2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12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FFFA67EB-22EE-3D4C-875E-FCA6D84F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Dose control</a:t>
            </a:r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94747AA9-BD74-4F4C-BEB9-9FA29A1F37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One of the major challenges in transferring animal model data to humans is in getting the dose within reasonable environmental exposure range.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r>
              <a:rPr lang="en-US" altLang="en-US"/>
              <a:t>Saccharin used to be the only artificial sweetener for soda etc.  Animal models showed saccharin was a carcinogen.  First studies reported were only able to estimate extremely high consumption of saccharin in humans (100s sodas/day)</a:t>
            </a:r>
          </a:p>
        </p:txBody>
      </p:sp>
    </p:spTree>
    <p:extLst>
      <p:ext uri="{BB962C8B-B14F-4D97-AF65-F5344CB8AC3E}">
        <p14:creationId xmlns:p14="http://schemas.microsoft.com/office/powerpoint/2010/main" val="187792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6C1CCB2C-DBD0-154D-A048-5C2530BFE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A5F4CCEF-4958-0E4D-BA7B-A78097DE2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Still…Use of saccharin is limited in commercially produced foods.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Next---how do you read a dose-response curve?</a:t>
            </a:r>
          </a:p>
        </p:txBody>
      </p:sp>
    </p:spTree>
    <p:extLst>
      <p:ext uri="{BB962C8B-B14F-4D97-AF65-F5344CB8AC3E}">
        <p14:creationId xmlns:p14="http://schemas.microsoft.com/office/powerpoint/2010/main" val="4077255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3721</TotalTime>
  <Words>1216</Words>
  <Application>Microsoft Macintosh PowerPoint</Application>
  <PresentationFormat>On-screen Show (4:3)</PresentationFormat>
  <Paragraphs>151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Cancer Biology Biol 445</vt:lpstr>
      <vt:lpstr>Where were we? </vt:lpstr>
      <vt:lpstr>PowerPoint Presentation</vt:lpstr>
      <vt:lpstr>PowerPoint Presentation</vt:lpstr>
      <vt:lpstr>Moving on….</vt:lpstr>
      <vt:lpstr>Potential carcinogens…</vt:lpstr>
      <vt:lpstr>Hypothesis…</vt:lpstr>
      <vt:lpstr>Dose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text mentions several catagories of bias</vt:lpstr>
      <vt:lpstr>PowerPoint Presentation</vt:lpstr>
      <vt:lpstr>PowerPoint Presentation</vt:lpstr>
      <vt:lpstr>Limiting animal testing…</vt:lpstr>
      <vt:lpstr>The Ames test</vt:lpstr>
      <vt:lpstr>PowerPoint Presentation</vt:lpstr>
      <vt:lpstr>PowerPoint Presentation</vt:lpstr>
      <vt:lpstr>PowerPoint Presentation</vt:lpstr>
      <vt:lpstr>Ames tests/Animal testing fail to identify a class of cancer-associated agents…</vt:lpstr>
      <vt:lpstr>PowerPoint Presentation</vt:lpstr>
      <vt:lpstr>The most important factor…?</vt:lpstr>
      <vt:lpstr>Cancer….is it in the genes or environment/behaviors?</vt:lpstr>
      <vt:lpstr>Behavioral risks…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 sobering, effective attack ad for smoking</vt:lpstr>
      <vt:lpstr>Recent discovery of new type of lung cancer</vt:lpstr>
      <vt:lpstr>Never-smoker lung cancer </vt:lpstr>
      <vt:lpstr>PowerPoint Presentation</vt:lpstr>
      <vt:lpstr>What about alcohol?</vt:lpstr>
      <vt:lpstr>PowerPoint Presentation</vt:lpstr>
    </vt:vector>
  </TitlesOfParts>
  <Company>CEANDSU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Biology Biol 445</dc:title>
  <dc:creator>Joe.Super</dc:creator>
  <cp:lastModifiedBy>Super, Heidi</cp:lastModifiedBy>
  <cp:revision>192</cp:revision>
  <cp:lastPrinted>2020-02-12T16:48:13Z</cp:lastPrinted>
  <dcterms:created xsi:type="dcterms:W3CDTF">2010-08-03T14:43:51Z</dcterms:created>
  <dcterms:modified xsi:type="dcterms:W3CDTF">2020-03-30T17:08:20Z</dcterms:modified>
</cp:coreProperties>
</file>